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8"/>
  </p:notesMasterIdLst>
  <p:sldIdLst>
    <p:sldId id="279" r:id="rId2"/>
    <p:sldId id="305" r:id="rId3"/>
    <p:sldId id="328" r:id="rId4"/>
    <p:sldId id="311" r:id="rId5"/>
    <p:sldId id="308" r:id="rId6"/>
    <p:sldId id="313" r:id="rId7"/>
    <p:sldId id="314" r:id="rId8"/>
    <p:sldId id="306" r:id="rId9"/>
    <p:sldId id="307" r:id="rId10"/>
    <p:sldId id="310" r:id="rId11"/>
    <p:sldId id="309" r:id="rId12"/>
    <p:sldId id="315" r:id="rId13"/>
    <p:sldId id="329" r:id="rId14"/>
    <p:sldId id="316" r:id="rId15"/>
    <p:sldId id="317" r:id="rId16"/>
    <p:sldId id="285" r:id="rId17"/>
    <p:sldId id="318" r:id="rId18"/>
    <p:sldId id="330" r:id="rId19"/>
    <p:sldId id="331" r:id="rId20"/>
    <p:sldId id="333" r:id="rId21"/>
    <p:sldId id="332" r:id="rId22"/>
    <p:sldId id="288" r:id="rId23"/>
    <p:sldId id="287" r:id="rId24"/>
    <p:sldId id="289" r:id="rId25"/>
    <p:sldId id="321" r:id="rId26"/>
    <p:sldId id="327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B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837" autoAdjust="0"/>
  </p:normalViewPr>
  <p:slideViewPr>
    <p:cSldViewPr snapToGrid="0">
      <p:cViewPr varScale="1">
        <p:scale>
          <a:sx n="102" d="100"/>
          <a:sy n="102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54C01-DE85-41B8-84A2-DB576F1F2D85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D9257-B495-458D-9687-9547468C46A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381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7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16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29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5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0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49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52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557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77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41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4997DC-C824-47C0-9895-D7105822786E}" type="datetimeFigureOut">
              <a:rPr lang="es-MX" smtClean="0"/>
              <a:t>07/02/2020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C179C5-F9BD-468E-9BCC-6DF475FF944B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2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oodle.ulsa-noroeste.edu.mx/course/view.php?id=5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081507" y="3031958"/>
            <a:ext cx="8915399" cy="2262781"/>
          </a:xfrm>
        </p:spPr>
        <p:txBody>
          <a:bodyPr>
            <a:noAutofit/>
          </a:bodyPr>
          <a:lstStyle/>
          <a:p>
            <a:pPr algn="ctr"/>
            <a:r>
              <a:rPr lang="es-MX" sz="6600" b="1" dirty="0" smtClean="0"/>
              <a:t>Estructura y componentes para diseñar cursos </a:t>
            </a:r>
            <a:r>
              <a:rPr lang="es-MX" sz="6600" b="1" dirty="0"/>
              <a:t>en Modalidad </a:t>
            </a:r>
            <a:r>
              <a:rPr lang="es-MX" sz="6600" b="1" dirty="0" smtClean="0"/>
              <a:t>Mixta en Moodle</a:t>
            </a:r>
            <a:endParaRPr lang="es-MX" sz="6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081507" y="5663039"/>
            <a:ext cx="7468904" cy="660893"/>
          </a:xfrm>
        </p:spPr>
        <p:txBody>
          <a:bodyPr>
            <a:noAutofit/>
          </a:bodyPr>
          <a:lstStyle/>
          <a:p>
            <a:pPr algn="r"/>
            <a:r>
              <a:rPr lang="es-MX" b="1" dirty="0" smtClean="0"/>
              <a:t>MTRA. CELINA GASTELUM ACOSTA</a:t>
            </a:r>
            <a:endParaRPr lang="es-MX" b="1" dirty="0"/>
          </a:p>
        </p:txBody>
      </p:sp>
      <p:pic>
        <p:nvPicPr>
          <p:cNvPr id="6" name="Imagen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558" y="0"/>
            <a:ext cx="4940858" cy="1711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46" y="471219"/>
            <a:ext cx="3652520" cy="10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26831"/>
          </a:xfrm>
        </p:spPr>
        <p:txBody>
          <a:bodyPr/>
          <a:lstStyle/>
          <a:p>
            <a:r>
              <a:rPr lang="es-C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ingresar a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8" y="952108"/>
            <a:ext cx="8783684" cy="494082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737889" y="2762054"/>
            <a:ext cx="2356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Usuario: </a:t>
            </a:r>
            <a:r>
              <a:rPr lang="es-ES" dirty="0" smtClean="0">
                <a:solidFill>
                  <a:srgbClr val="FF0000"/>
                </a:solidFill>
              </a:rPr>
              <a:t>su no. Control</a:t>
            </a:r>
          </a:p>
          <a:p>
            <a:r>
              <a:rPr lang="es-ES" dirty="0" smtClean="0"/>
              <a:t>Contraseña: </a:t>
            </a:r>
            <a:r>
              <a:rPr lang="es-ES" dirty="0" smtClean="0">
                <a:solidFill>
                  <a:srgbClr val="FF0000"/>
                </a:solidFill>
              </a:rPr>
              <a:t>clave 6 letras en mayúscula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26831"/>
          </a:xfrm>
        </p:spPr>
        <p:txBody>
          <a:bodyPr/>
          <a:lstStyle/>
          <a:p>
            <a:r>
              <a:rPr lang="es-C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ingresar a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3" y="1189921"/>
            <a:ext cx="9162855" cy="515410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90019" y="2501841"/>
            <a:ext cx="1684777" cy="46760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1690019" y="3704734"/>
            <a:ext cx="1486814" cy="3299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426827" y="1791092"/>
            <a:ext cx="893445" cy="245097"/>
          </a:xfrm>
          <a:prstGeom prst="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>
              <a:solidFill>
                <a:srgbClr val="00B0F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58220" y="1748671"/>
            <a:ext cx="1046374" cy="3299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73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44" y="1855168"/>
            <a:ext cx="10058400" cy="288193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18144" y="203200"/>
            <a:ext cx="8594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ESTRUCTURA CURSO MODALIDAD MIXTA EN PLATAFORMA MOODLE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6678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3119" y="1599904"/>
            <a:ext cx="3370548" cy="3070053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Iconos institucionales Modalidad Mixta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78" t="35345" r="59915" b="4285"/>
          <a:stretch/>
        </p:blipFill>
        <p:spPr>
          <a:xfrm>
            <a:off x="5091840" y="1599904"/>
            <a:ext cx="1630735" cy="52707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44343" y="5009050"/>
            <a:ext cx="1625906" cy="350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4909469" y="3171462"/>
            <a:ext cx="1722826" cy="35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7351219" y="195934"/>
            <a:ext cx="310201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 smtClean="0"/>
          </a:p>
          <a:p>
            <a:r>
              <a:rPr lang="es-MX" sz="2400" b="1" dirty="0" smtClean="0"/>
              <a:t>CURSO MODALIDAD MIXTA</a:t>
            </a:r>
          </a:p>
          <a:p>
            <a:endParaRPr lang="es-MX" sz="2400" b="1" dirty="0"/>
          </a:p>
          <a:p>
            <a:endParaRPr lang="es-MX" sz="2400" b="1" dirty="0" smtClean="0"/>
          </a:p>
          <a:p>
            <a:endParaRPr lang="es-MX" sz="2400" b="1" dirty="0"/>
          </a:p>
          <a:p>
            <a:r>
              <a:rPr lang="es-MX" sz="2400" b="1" dirty="0" smtClean="0"/>
              <a:t>RECURSOS</a:t>
            </a:r>
          </a:p>
          <a:p>
            <a:endParaRPr lang="es-MX" sz="1400" dirty="0"/>
          </a:p>
          <a:p>
            <a:endParaRPr lang="es-MX" sz="1400" dirty="0" smtClean="0"/>
          </a:p>
          <a:p>
            <a:endParaRPr lang="es-MX" sz="1400" dirty="0"/>
          </a:p>
          <a:p>
            <a:endParaRPr lang="es-MX" sz="1400" dirty="0" smtClean="0"/>
          </a:p>
          <a:p>
            <a:endParaRPr lang="es-MX" sz="2400" b="1" dirty="0" smtClean="0"/>
          </a:p>
          <a:p>
            <a:r>
              <a:rPr lang="es-MX" sz="2400" b="1" dirty="0" smtClean="0"/>
              <a:t>ACTIVIDADES </a:t>
            </a:r>
            <a:r>
              <a:rPr lang="es-MX" sz="2400" b="1" dirty="0"/>
              <a:t>DE APRENDIZAJE</a:t>
            </a:r>
          </a:p>
          <a:p>
            <a:endParaRPr lang="es-MX" sz="1400" dirty="0"/>
          </a:p>
          <a:p>
            <a:endParaRPr lang="es-MX" sz="1400" dirty="0" smtClean="0"/>
          </a:p>
          <a:p>
            <a:endParaRPr lang="es-MX" sz="1400" dirty="0"/>
          </a:p>
          <a:p>
            <a:endParaRPr lang="es-MX" sz="1400" dirty="0" smtClean="0"/>
          </a:p>
          <a:p>
            <a:endParaRPr lang="es-MX" sz="1400" dirty="0"/>
          </a:p>
          <a:p>
            <a:endParaRPr lang="es-MX" sz="1400" b="1" dirty="0" smtClean="0"/>
          </a:p>
          <a:p>
            <a:r>
              <a:rPr lang="es-MX" sz="2400" b="1" dirty="0" smtClean="0"/>
              <a:t>EVALUACIÓN</a:t>
            </a:r>
            <a:endParaRPr lang="es-MX" sz="24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5" y="195934"/>
            <a:ext cx="4412720" cy="12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950496"/>
            <a:ext cx="10058400" cy="4918598"/>
          </a:xfrm>
        </p:spPr>
        <p:txBody>
          <a:bodyPr/>
          <a:lstStyle/>
          <a:p>
            <a:endParaRPr lang="es-MX" dirty="0" smtClean="0"/>
          </a:p>
          <a:p>
            <a:endParaRPr lang="es-MX" sz="3200" dirty="0" smtClean="0"/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Dos Secciones :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>
              <a:buFont typeface="Wingdings" panose="05000000000000000000" pitchFamily="2" charset="2"/>
              <a:buChar char="§"/>
            </a:pPr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Encabezado Del Curso</a:t>
            </a:r>
          </a:p>
          <a:p>
            <a:pPr lvl="8">
              <a:buFont typeface="Wingdings" panose="05000000000000000000" pitchFamily="2" charset="2"/>
              <a:buChar char="§"/>
            </a:pPr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Del Curso</a:t>
            </a:r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AutoShape 2" descr="http://ip-50-62-78-215.ip.secureserver.net/aulavirtual/draftfile.php/1106/user/draft/679929877/BANNER-01.png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097280" y="37211"/>
            <a:ext cx="10058400" cy="6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DE CURSO MODALIDAD MIXTA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0" y="701101"/>
            <a:ext cx="3625516" cy="10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3108" y="89837"/>
            <a:ext cx="9747701" cy="4467078"/>
          </a:xfrm>
        </p:spPr>
        <p:txBody>
          <a:bodyPr>
            <a:noAutofit/>
          </a:bodyPr>
          <a:lstStyle/>
          <a:p>
            <a:endParaRPr lang="es-MX" sz="2400" dirty="0" smtClean="0"/>
          </a:p>
          <a:p>
            <a:endParaRPr lang="es-MX" sz="300" dirty="0"/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Icono representativo de Cursos Modalidad Mixta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/>
              <a:t>Nombre del curso y clave (entre paréntesis</a:t>
            </a:r>
            <a:r>
              <a:rPr lang="es-MX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Mensaje de Bienvenida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Competencia General del Curso  (texto que se obtiene del plan de clase)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Datos del facilitador (archivo, currículum o bien resumen)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Programa del curso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Plan de Clase  (archivo)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Agenda  (imagen que se toma del archivo de plan de clase)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Recursos Generales del Curso  (archivos generales de uso en varias o todas las UC)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 smtClean="0"/>
              <a:t>Foro de Dudas  (espacio para intercambio en relación a cuestiones generales del curso)</a:t>
            </a:r>
          </a:p>
          <a:p>
            <a:endParaRPr lang="es-MX" sz="2400" dirty="0" smtClean="0"/>
          </a:p>
          <a:p>
            <a:endParaRPr lang="es-MX" sz="2400" dirty="0" smtClean="0"/>
          </a:p>
          <a:p>
            <a:endParaRPr lang="es-MX" sz="2400" dirty="0"/>
          </a:p>
        </p:txBody>
      </p:sp>
      <p:sp>
        <p:nvSpPr>
          <p:cNvPr id="4" name="AutoShape 2" descr="http://ip-50-62-78-215.ip.secureserver.net/aulavirtual/draftfile.php/1106/user/draft/679929877/BANNER-01.png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993108" y="89837"/>
            <a:ext cx="10058400" cy="6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MX" dirty="0" smtClean="0"/>
              <a:t>ESTRUCTURA/ Encabezado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75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4"/>
          <p:cNvSpPr txBox="1">
            <a:spLocks/>
          </p:cNvSpPr>
          <p:nvPr/>
        </p:nvSpPr>
        <p:spPr>
          <a:xfrm>
            <a:off x="690513" y="1134317"/>
            <a:ext cx="3800464" cy="3067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solidFill>
                  <a:schemeClr val="tx1"/>
                </a:solidFill>
              </a:rPr>
              <a:t>Estructura Encabezado Ejemplo</a:t>
            </a:r>
            <a:endParaRPr lang="es-MX" b="1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009" t="26231" r="29979" b="7834"/>
          <a:stretch/>
        </p:blipFill>
        <p:spPr>
          <a:xfrm>
            <a:off x="4691604" y="0"/>
            <a:ext cx="7500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63497" y="-115029"/>
            <a:ext cx="10058400" cy="4918598"/>
          </a:xfrm>
        </p:spPr>
        <p:txBody>
          <a:bodyPr>
            <a:noAutofit/>
          </a:bodyPr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r>
              <a:rPr lang="es-MX" sz="3200" b="1" dirty="0" smtClean="0"/>
              <a:t>Unidad de Competencia I</a:t>
            </a:r>
          </a:p>
          <a:p>
            <a:pPr lvl="1"/>
            <a:r>
              <a:rPr lang="es-MX" sz="2400" dirty="0" smtClean="0"/>
              <a:t>Imagen que representa el contenido de la unidad (opcional)</a:t>
            </a:r>
          </a:p>
          <a:p>
            <a:pPr lvl="1"/>
            <a:r>
              <a:rPr lang="es-MX" sz="2400" dirty="0" smtClean="0"/>
              <a:t>Competencia que atiende   </a:t>
            </a:r>
          </a:p>
          <a:p>
            <a:pPr lvl="1"/>
            <a:r>
              <a:rPr lang="es-MX" sz="2400" dirty="0" smtClean="0"/>
              <a:t>Introducción a la Unidad de Competencia I</a:t>
            </a:r>
          </a:p>
          <a:p>
            <a:pPr lvl="1"/>
            <a:r>
              <a:rPr lang="es-MX" sz="2400" dirty="0" smtClean="0"/>
              <a:t>Desempeños   (puede ser tabla o en párrafo)</a:t>
            </a:r>
          </a:p>
          <a:p>
            <a:pPr lvl="2"/>
            <a:r>
              <a:rPr lang="es-MX" sz="1800" dirty="0"/>
              <a:t>Declarativos</a:t>
            </a:r>
          </a:p>
          <a:p>
            <a:pPr lvl="2"/>
            <a:r>
              <a:rPr lang="es-MX" sz="1800" dirty="0" smtClean="0"/>
              <a:t>Procedimentales</a:t>
            </a:r>
          </a:p>
          <a:p>
            <a:pPr lvl="2"/>
            <a:r>
              <a:rPr lang="es-MX" sz="1800" dirty="0" smtClean="0"/>
              <a:t>Actitudinales</a:t>
            </a:r>
          </a:p>
          <a:p>
            <a:pPr lvl="1"/>
            <a:r>
              <a:rPr lang="es-MX" sz="2400" dirty="0" smtClean="0"/>
              <a:t>Temas y Subtemas</a:t>
            </a:r>
          </a:p>
          <a:p>
            <a:pPr lvl="1"/>
            <a:r>
              <a:rPr lang="es-MX" sz="2400" dirty="0" smtClean="0"/>
              <a:t> Recursos   (archivos diferentes Formatos o enlaces de internet)</a:t>
            </a:r>
          </a:p>
          <a:p>
            <a:pPr lvl="1"/>
            <a:r>
              <a:rPr lang="es-MX" sz="2400" dirty="0" smtClean="0"/>
              <a:t>Actividades </a:t>
            </a:r>
            <a:r>
              <a:rPr lang="es-MX" sz="2200" dirty="0" smtClean="0"/>
              <a:t>(dos elementos:  1. el formato actividad   2. el entregable para la misma)</a:t>
            </a:r>
          </a:p>
          <a:p>
            <a:pPr lvl="1"/>
            <a:r>
              <a:rPr lang="es-MX" sz="2400" dirty="0" smtClean="0"/>
              <a:t>Evaluación  </a:t>
            </a:r>
            <a:r>
              <a:rPr lang="es-MX" sz="2200" dirty="0" smtClean="0"/>
              <a:t>(rúbricas  para cada una de las actividades de aprendizaje anteriores, se incluye en el formato de Actividad de Aprendizaje)</a:t>
            </a:r>
          </a:p>
          <a:p>
            <a:r>
              <a:rPr lang="es-MX" dirty="0" smtClean="0">
                <a:hlinkClick r:id="rId2"/>
              </a:rPr>
              <a:t>Ejemplo Curso Plataforma Moodle </a:t>
            </a:r>
            <a:r>
              <a:rPr lang="es-MX" dirty="0" err="1" smtClean="0">
                <a:hlinkClick r:id="rId2"/>
              </a:rPr>
              <a:t>Mod</a:t>
            </a:r>
            <a:r>
              <a:rPr lang="es-MX" dirty="0" smtClean="0">
                <a:hlinkClick r:id="rId2"/>
              </a:rPr>
              <a:t>. Mixta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AutoShape 2" descr="http://ip-50-62-78-215.ip.secureserver.net/aulavirtual/draftfile.php/1106/user/draft/679929877/BANNER-01.png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01857" y="141641"/>
            <a:ext cx="10058400" cy="6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MX" sz="4000" b="1" dirty="0" smtClean="0"/>
              <a:t>ESTRUCTURA POR U. COMPETENCIA</a:t>
            </a:r>
            <a:endParaRPr lang="es-MX" sz="4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06" y="128694"/>
            <a:ext cx="4509436" cy="129204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887492" y="3373723"/>
            <a:ext cx="379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NOTA: </a:t>
            </a:r>
          </a:p>
          <a:p>
            <a:r>
              <a:rPr lang="es-MX" dirty="0" smtClean="0"/>
              <a:t>Esto es para cada unidad de competencia que integre su curso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27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b="1" dirty="0" smtClean="0"/>
              <a:t>Subir contenido a </a:t>
            </a:r>
            <a:r>
              <a:rPr lang="es-MX" dirty="0" smtClean="0"/>
              <a:t/>
            </a:r>
            <a:br>
              <a:rPr lang="es-MX" dirty="0" smtClean="0"/>
            </a:br>
            <a:endParaRPr lang="es-MX" dirty="0"/>
          </a:p>
        </p:txBody>
      </p:sp>
      <p:pic>
        <p:nvPicPr>
          <p:cNvPr id="4" name="Picture 2" descr="https://sergiosellesb.files.wordpress.com/2013/02/logo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42" y="3242379"/>
            <a:ext cx="3732349" cy="9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Procedimiento para subir material a curso: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989" y="2091014"/>
            <a:ext cx="4099754" cy="4023360"/>
          </a:xfrm>
        </p:spPr>
        <p:txBody>
          <a:bodyPr/>
          <a:lstStyle/>
          <a:p>
            <a:r>
              <a:rPr lang="es-MX" dirty="0" smtClean="0"/>
              <a:t>1) Acceder al curso a editar</a:t>
            </a:r>
          </a:p>
          <a:p>
            <a:r>
              <a:rPr lang="es-MX" dirty="0" smtClean="0"/>
              <a:t>2) </a:t>
            </a:r>
            <a:r>
              <a:rPr lang="es-MX" dirty="0" smtClean="0">
                <a:solidFill>
                  <a:srgbClr val="FF0000"/>
                </a:solidFill>
              </a:rPr>
              <a:t>Activar edición </a:t>
            </a:r>
            <a:r>
              <a:rPr lang="es-MX" dirty="0" smtClean="0"/>
              <a:t>del curso     </a:t>
            </a:r>
            <a:r>
              <a:rPr lang="es-MX" dirty="0" smtClean="0"/>
              <a:t>(Engrane ubicado en la parte superior derecha de su curso)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11" y="1963398"/>
            <a:ext cx="7283776" cy="3995787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9666246" y="2743202"/>
            <a:ext cx="1036948" cy="19796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04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 smtClean="0"/>
              <a:t>Moodle</a:t>
            </a:r>
            <a:endParaRPr lang="es-MX" sz="6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3104" y="2056749"/>
            <a:ext cx="7706751" cy="2491804"/>
          </a:xfrm>
        </p:spPr>
        <p:txBody>
          <a:bodyPr>
            <a:noAutofit/>
          </a:bodyPr>
          <a:lstStyle/>
          <a:p>
            <a:pPr algn="just"/>
            <a:r>
              <a:rPr lang="es-CR" sz="3200"/>
              <a:t>Moodle es una plataforma de aprendizaje diseñada para proporcionarles a educadores, administradores y estudiantes un </a:t>
            </a:r>
            <a:r>
              <a:rPr lang="es-CR" sz="3200" b="1"/>
              <a:t>sistema integrado único, robusto y seguro</a:t>
            </a:r>
            <a:r>
              <a:rPr lang="es-CR" sz="3200"/>
              <a:t> para crear ambientes de aprendizaje personalizados. </a:t>
            </a:r>
          </a:p>
          <a:p>
            <a:r>
              <a:rPr lang="es-CR" sz="3200"/>
              <a:t>En el caso de nuestra institución es una plataforma </a:t>
            </a:r>
            <a:r>
              <a:rPr lang="es-CR" sz="3200">
                <a:solidFill>
                  <a:srgbClr val="FF0000"/>
                </a:solidFill>
              </a:rPr>
              <a:t>oficial</a:t>
            </a:r>
            <a:r>
              <a:rPr lang="es-CR" sz="3200"/>
              <a:t> </a:t>
            </a:r>
            <a:r>
              <a:rPr lang="es-CR" sz="3200">
                <a:solidFill>
                  <a:srgbClr val="FF0000"/>
                </a:solidFill>
              </a:rPr>
              <a:t>y de uso continuo</a:t>
            </a:r>
            <a:r>
              <a:rPr lang="es-CR" sz="3200"/>
              <a:t>.  </a:t>
            </a:r>
            <a:endParaRPr lang="es-CR" sz="3200" dirty="0"/>
          </a:p>
        </p:txBody>
      </p:sp>
      <p:pic>
        <p:nvPicPr>
          <p:cNvPr id="4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772" y="14785"/>
            <a:ext cx="2421228" cy="18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563" y="-561808"/>
            <a:ext cx="11515784" cy="1450757"/>
          </a:xfrm>
        </p:spPr>
        <p:txBody>
          <a:bodyPr/>
          <a:lstStyle/>
          <a:p>
            <a:r>
              <a:rPr lang="es-MX" dirty="0" smtClean="0"/>
              <a:t>Procedimiento para subir material a curso: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6" y="888949"/>
            <a:ext cx="8257881" cy="601585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8619870" y="2469824"/>
            <a:ext cx="1036948" cy="394982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8154186" y="5269585"/>
            <a:ext cx="1875934" cy="433632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1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649" y="127322"/>
            <a:ext cx="5469424" cy="1450757"/>
          </a:xfrm>
        </p:spPr>
        <p:txBody>
          <a:bodyPr/>
          <a:lstStyle/>
          <a:p>
            <a:r>
              <a:rPr lang="es-MX" dirty="0" smtClean="0"/>
              <a:t>Añadir una Actividad o Recurso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1614" y="2158251"/>
            <a:ext cx="4227074" cy="4023360"/>
          </a:xfrm>
        </p:spPr>
        <p:txBody>
          <a:bodyPr/>
          <a:lstStyle/>
          <a:p>
            <a:r>
              <a:rPr lang="es-MX" b="1" dirty="0"/>
              <a:t>RECURSOS  (etiquetas, archivos, enlaces</a:t>
            </a:r>
            <a:r>
              <a:rPr lang="es-MX" b="1" dirty="0" smtClean="0"/>
              <a:t>)</a:t>
            </a:r>
          </a:p>
          <a:p>
            <a:r>
              <a:rPr lang="es-MX" b="1" dirty="0" smtClean="0"/>
              <a:t>ACTIVIDADES  (entrega de tareas, participación a foros, chat etc.)</a:t>
            </a:r>
            <a:endParaRPr lang="es-MX" b="1" dirty="0"/>
          </a:p>
          <a:p>
            <a:endParaRPr lang="es-MX" b="1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883" t="18468" r="36435" b="19310"/>
          <a:stretch/>
        </p:blipFill>
        <p:spPr>
          <a:xfrm>
            <a:off x="5849073" y="127322"/>
            <a:ext cx="634292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31913" y="262027"/>
            <a:ext cx="8079581" cy="949256"/>
          </a:xfrm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rgbClr val="0070C0"/>
                </a:solidFill>
              </a:rPr>
              <a:t>Plataforma / Elementos Principales</a:t>
            </a:r>
            <a:endParaRPr lang="es-MX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https://sergiosellesb.files.wordpress.com/2013/02/logo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9" y="5719361"/>
            <a:ext cx="3732349" cy="9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 Imagen"/>
          <p:cNvPicPr/>
          <p:nvPr/>
        </p:nvPicPr>
        <p:blipFill rotWithShape="1">
          <a:blip r:embed="rId3"/>
          <a:srcRect l="22252" t="12084" r="23734" b="40507"/>
          <a:stretch/>
        </p:blipFill>
        <p:spPr bwMode="auto">
          <a:xfrm>
            <a:off x="3070308" y="2880000"/>
            <a:ext cx="5947313" cy="2591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2483006" y="1126273"/>
            <a:ext cx="65346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RECURSO :</a:t>
            </a:r>
          </a:p>
          <a:p>
            <a:r>
              <a:rPr lang="es-MX" dirty="0"/>
              <a:t>Todo elemento (archivo, </a:t>
            </a:r>
            <a:r>
              <a:rPr lang="es-MX" dirty="0" smtClean="0"/>
              <a:t>etiquetas, carpeta</a:t>
            </a:r>
            <a:r>
              <a:rPr lang="es-MX" dirty="0"/>
              <a:t>, liga) que el docente proporciona al alumno para desarrollo de su curso o bien de cierta actividad. Archivo en cualquier  formato: </a:t>
            </a:r>
            <a:r>
              <a:rPr lang="es-MX" dirty="0" err="1"/>
              <a:t>doc</a:t>
            </a:r>
            <a:r>
              <a:rPr lang="es-MX" dirty="0"/>
              <a:t>, </a:t>
            </a:r>
            <a:r>
              <a:rPr lang="es-MX" dirty="0" err="1"/>
              <a:t>xls</a:t>
            </a:r>
            <a:r>
              <a:rPr lang="es-MX" dirty="0"/>
              <a:t>, </a:t>
            </a:r>
            <a:r>
              <a:rPr lang="es-MX" dirty="0" err="1"/>
              <a:t>ppt</a:t>
            </a:r>
            <a:r>
              <a:rPr lang="es-MX" dirty="0"/>
              <a:t>, </a:t>
            </a:r>
            <a:r>
              <a:rPr lang="es-MX" dirty="0" err="1"/>
              <a:t>jpg</a:t>
            </a:r>
            <a:r>
              <a:rPr lang="es-MX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510567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31913" y="262027"/>
            <a:ext cx="8079581" cy="949256"/>
          </a:xfrm>
        </p:spPr>
        <p:txBody>
          <a:bodyPr/>
          <a:lstStyle/>
          <a:p>
            <a:r>
              <a:rPr lang="es-MX" b="1" dirty="0" smtClean="0">
                <a:solidFill>
                  <a:srgbClr val="0070C0"/>
                </a:solidFill>
              </a:rPr>
              <a:t>Plataforma</a:t>
            </a:r>
            <a:endParaRPr lang="es-MX" b="1" dirty="0">
              <a:solidFill>
                <a:srgbClr val="0070C0"/>
              </a:solidFill>
            </a:endParaRPr>
          </a:p>
        </p:txBody>
      </p:sp>
      <p:pic>
        <p:nvPicPr>
          <p:cNvPr id="7" name="6 Imagen"/>
          <p:cNvPicPr/>
          <p:nvPr/>
        </p:nvPicPr>
        <p:blipFill rotWithShape="1">
          <a:blip r:embed="rId2"/>
          <a:srcRect l="24291" t="8528" r="27913" b="66443"/>
          <a:stretch/>
        </p:blipFill>
        <p:spPr bwMode="auto">
          <a:xfrm>
            <a:off x="3686424" y="2194083"/>
            <a:ext cx="4170556" cy="1271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46" name="Picture 2" descr="https://sergiosellesb.files.wordpress.com/2013/02/logo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9" y="5719361"/>
            <a:ext cx="3732349" cy="9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6 Imagen"/>
          <p:cNvPicPr/>
          <p:nvPr/>
        </p:nvPicPr>
        <p:blipFill rotWithShape="1">
          <a:blip r:embed="rId2"/>
          <a:srcRect l="24291" t="68099" r="27913" b="5335"/>
          <a:stretch/>
        </p:blipFill>
        <p:spPr bwMode="auto">
          <a:xfrm>
            <a:off x="3586977" y="4036742"/>
            <a:ext cx="4170556" cy="1349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483006" y="1126274"/>
            <a:ext cx="65346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ETIQUETAS :</a:t>
            </a:r>
          </a:p>
          <a:p>
            <a:r>
              <a:rPr lang="es-MX" dirty="0" smtClean="0"/>
              <a:t>Es un RECURSO de tipo Texto/imágenes </a:t>
            </a:r>
            <a:r>
              <a:rPr lang="es-MX" dirty="0"/>
              <a:t>que se introducen para dar instrucciones o bien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296173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184" y="0"/>
            <a:ext cx="2792817" cy="288000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31913" y="262027"/>
            <a:ext cx="8079581" cy="949256"/>
          </a:xfrm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rgbClr val="0070C0"/>
                </a:solidFill>
              </a:rPr>
              <a:t>Plataforma / Elementos Principales</a:t>
            </a:r>
            <a:endParaRPr lang="es-MX" b="1" dirty="0">
              <a:solidFill>
                <a:srgbClr val="0070C0"/>
              </a:solidFill>
            </a:endParaRPr>
          </a:p>
        </p:txBody>
      </p:sp>
      <p:pic>
        <p:nvPicPr>
          <p:cNvPr id="6146" name="Picture 2" descr="https://sergiosellesb.files.wordpress.com/2013/02/logo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9" y="5719361"/>
            <a:ext cx="3732349" cy="9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 Imagen"/>
          <p:cNvPicPr/>
          <p:nvPr/>
        </p:nvPicPr>
        <p:blipFill rotWithShape="1">
          <a:blip r:embed="rId4"/>
          <a:srcRect l="22252" t="58896" r="23734" b="4375"/>
          <a:stretch/>
        </p:blipFill>
        <p:spPr bwMode="auto">
          <a:xfrm>
            <a:off x="2976466" y="3278458"/>
            <a:ext cx="5947313" cy="2007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2504395" y="1337756"/>
            <a:ext cx="65346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ACTIVIDAD:</a:t>
            </a:r>
          </a:p>
          <a:p>
            <a:r>
              <a:rPr lang="es-MX" dirty="0"/>
              <a:t>Todo elemento por medio del cual el alumno entrega en plataforma el producto de la actividad solicitada por el maestro.</a:t>
            </a:r>
          </a:p>
        </p:txBody>
      </p:sp>
    </p:spTree>
    <p:extLst>
      <p:ext uri="{BB962C8B-B14F-4D97-AF65-F5344CB8AC3E}">
        <p14:creationId xmlns:p14="http://schemas.microsoft.com/office/powerpoint/2010/main" val="2921026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5072063"/>
            <a:ext cx="3733800" cy="12573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88900"/>
            <a:ext cx="4038600" cy="624113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80621" y="2564091"/>
            <a:ext cx="4848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>
                <a:solidFill>
                  <a:srgbClr val="0000BC"/>
                </a:solidFill>
                <a:latin typeface="Arial Black" panose="020B0A04020102020204" pitchFamily="34" charset="0"/>
              </a:rPr>
              <a:t>CONTACTO</a:t>
            </a:r>
          </a:p>
          <a:p>
            <a:pPr algn="r"/>
            <a:r>
              <a:rPr lang="es-ES" dirty="0" smtClean="0">
                <a:solidFill>
                  <a:srgbClr val="0000BC"/>
                </a:solidFill>
              </a:rPr>
              <a:t>Manuel de Jesus Sanchez Zazueta</a:t>
            </a:r>
          </a:p>
          <a:p>
            <a:pPr algn="r"/>
            <a:r>
              <a:rPr lang="es-ES" dirty="0" smtClean="0">
                <a:solidFill>
                  <a:srgbClr val="0000BC"/>
                </a:solidFill>
              </a:rPr>
              <a:t>Tel. 4106059/msanchez@ulsa-noroeste.edu.mx</a:t>
            </a:r>
            <a:endParaRPr lang="es-MX" dirty="0">
              <a:solidFill>
                <a:srgbClr val="0000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5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Contenido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24980" y="2111205"/>
            <a:ext cx="7757652" cy="4023360"/>
          </a:xfrm>
        </p:spPr>
        <p:txBody>
          <a:bodyPr/>
          <a:lstStyle/>
          <a:p>
            <a:r>
              <a:rPr lang="es-MX" dirty="0" smtClean="0"/>
              <a:t>1. Cómo solicitar espacio en Plataforma Moodle para tu curso Modalidad Mixta</a:t>
            </a:r>
          </a:p>
          <a:p>
            <a:r>
              <a:rPr lang="es-MX" dirty="0" smtClean="0"/>
              <a:t>2. Cómo Ingresar a Plataforma Moodle</a:t>
            </a:r>
          </a:p>
          <a:p>
            <a:r>
              <a:rPr lang="es-MX" dirty="0" smtClean="0"/>
              <a:t>3. Estructura de un curso Modalidad Misma en Plataforma Moodle</a:t>
            </a:r>
          </a:p>
          <a:p>
            <a:pPr marL="90488" indent="-90488"/>
            <a:r>
              <a:rPr lang="es-MX" dirty="0" smtClean="0"/>
              <a:t>4. Iconos institucionales que representan los componentes de la estructura del    curso</a:t>
            </a:r>
          </a:p>
          <a:p>
            <a:r>
              <a:rPr lang="es-MX" dirty="0" smtClean="0"/>
              <a:t>5. Opciones para la producción de recursos pertinentes en cursos Modalidad </a:t>
            </a:r>
            <a:r>
              <a:rPr lang="es-MX" dirty="0"/>
              <a:t>M</a:t>
            </a:r>
            <a:r>
              <a:rPr lang="es-MX" dirty="0" smtClean="0"/>
              <a:t>ixta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62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826" y="2310580"/>
            <a:ext cx="4109884" cy="726831"/>
          </a:xfrm>
        </p:spPr>
        <p:txBody>
          <a:bodyPr>
            <a:normAutofit fontScale="90000"/>
          </a:bodyPr>
          <a:lstStyle/>
          <a:p>
            <a:r>
              <a:rPr lang="es-C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Solicito Cursos en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6774" t="18674" r="37903" b="5818"/>
          <a:stretch/>
        </p:blipFill>
        <p:spPr>
          <a:xfrm>
            <a:off x="3959249" y="0"/>
            <a:ext cx="571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2448233"/>
            <a:ext cx="3755923" cy="726831"/>
          </a:xfrm>
        </p:spPr>
        <p:txBody>
          <a:bodyPr>
            <a:normAutofit fontScale="90000"/>
          </a:bodyPr>
          <a:lstStyle/>
          <a:p>
            <a:r>
              <a:rPr lang="es-C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Solicito Cursos en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430" t="17909" r="36774" b="41986"/>
          <a:stretch/>
        </p:blipFill>
        <p:spPr>
          <a:xfrm>
            <a:off x="3755923" y="0"/>
            <a:ext cx="6049150" cy="3364992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 rotWithShape="1">
          <a:blip r:embed="rId4"/>
          <a:srcRect l="24030" t="27980" r="23200" b="20985"/>
          <a:stretch/>
        </p:blipFill>
        <p:spPr bwMode="auto">
          <a:xfrm>
            <a:off x="3609619" y="3273552"/>
            <a:ext cx="6832829" cy="307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95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6813" y="2772696"/>
            <a:ext cx="3687097" cy="726831"/>
          </a:xfrm>
        </p:spPr>
        <p:txBody>
          <a:bodyPr>
            <a:normAutofit fontScale="90000"/>
          </a:bodyPr>
          <a:lstStyle/>
          <a:p>
            <a:r>
              <a:rPr lang="es-C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Solicito Cursos en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397" t="20108" r="30054" b="7060"/>
          <a:stretch/>
        </p:blipFill>
        <p:spPr>
          <a:xfrm>
            <a:off x="3528583" y="122146"/>
            <a:ext cx="8435661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8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26831"/>
          </a:xfrm>
        </p:spPr>
        <p:txBody>
          <a:bodyPr/>
          <a:lstStyle/>
          <a:p>
            <a:r>
              <a:rPr lang="es-C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Solicito Cursos en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7696" r="1098" b="53005"/>
          <a:stretch/>
        </p:blipFill>
        <p:spPr>
          <a:xfrm>
            <a:off x="1591056" y="1408176"/>
            <a:ext cx="8631936" cy="19293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2073" t="28851" r="-1094" b="48190"/>
          <a:stretch/>
        </p:blipFill>
        <p:spPr>
          <a:xfrm>
            <a:off x="2130269" y="3696193"/>
            <a:ext cx="4242816" cy="188807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8842248" y="2551176"/>
            <a:ext cx="1546090" cy="78638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>
            <a:off x="4355184" y="3544949"/>
            <a:ext cx="593888" cy="5934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71666" t="35544" r="601" b="51077"/>
          <a:stretch/>
        </p:blipFill>
        <p:spPr>
          <a:xfrm>
            <a:off x="7173987" y="3841657"/>
            <a:ext cx="4485530" cy="1376313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 rot="16200000">
            <a:off x="6372850" y="4046575"/>
            <a:ext cx="593888" cy="5934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07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37744" y="1118903"/>
            <a:ext cx="3630168" cy="726831"/>
          </a:xfrm>
        </p:spPr>
        <p:txBody>
          <a:bodyPr>
            <a:normAutofit fontScale="90000"/>
          </a:bodyPr>
          <a:lstStyle/>
          <a:p>
            <a:r>
              <a:rPr lang="es-C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ingresar a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776" y="1607762"/>
            <a:ext cx="7937417" cy="446479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478078" y="2809188"/>
            <a:ext cx="893445" cy="22624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3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26831"/>
          </a:xfrm>
        </p:spPr>
        <p:txBody>
          <a:bodyPr/>
          <a:lstStyle/>
          <a:p>
            <a:r>
              <a:rPr lang="es-C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ingresar a Moodle?</a:t>
            </a:r>
            <a:endParaRPr lang="es-C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://moodle.haywood.edu/file.php/1/moodle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05508"/>
            <a:ext cx="1905844" cy="14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960120" y="896112"/>
            <a:ext cx="8869680" cy="510235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259648" y="2140385"/>
            <a:ext cx="1353410" cy="3668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28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4504</TotalTime>
  <Words>579</Words>
  <Application>Microsoft Office PowerPoint</Application>
  <PresentationFormat>Panorámica</PresentationFormat>
  <Paragraphs>105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Wingdings</vt:lpstr>
      <vt:lpstr>Retrospección</vt:lpstr>
      <vt:lpstr>Estructura y componentes para diseñar cursos en Modalidad Mixta en Moodle</vt:lpstr>
      <vt:lpstr>Moodle</vt:lpstr>
      <vt:lpstr>Contenido </vt:lpstr>
      <vt:lpstr>¿Cómo Solicito Cursos en Moodle?</vt:lpstr>
      <vt:lpstr>¿Cómo Solicito Cursos en Moodle?</vt:lpstr>
      <vt:lpstr>¿Cómo Solicito Cursos en Moodle?</vt:lpstr>
      <vt:lpstr>¿Cómo Solicito Cursos en Moodle?</vt:lpstr>
      <vt:lpstr>¿Cómo ingresar a Moodle?</vt:lpstr>
      <vt:lpstr>¿Cómo ingresar a Moodle?</vt:lpstr>
      <vt:lpstr>¿Cómo ingresar a Moodle?</vt:lpstr>
      <vt:lpstr>¿Cómo ingresar a Moodle?</vt:lpstr>
      <vt:lpstr>Presentación de PowerPoint</vt:lpstr>
      <vt:lpstr>Iconos institucionales Modalidad Mixta</vt:lpstr>
      <vt:lpstr>ESTRUCTURA DE CURSO MODALIDAD MIXTA</vt:lpstr>
      <vt:lpstr>ESTRUCTURA/ Encabezado</vt:lpstr>
      <vt:lpstr>Presentación de PowerPoint</vt:lpstr>
      <vt:lpstr>ESTRUCTURA POR U. COMPETENCIA</vt:lpstr>
      <vt:lpstr>Subir contenido a  </vt:lpstr>
      <vt:lpstr>Procedimiento para subir material a curso:</vt:lpstr>
      <vt:lpstr>Procedimiento para subir material a curso:</vt:lpstr>
      <vt:lpstr>Añadir una Actividad o Recurso</vt:lpstr>
      <vt:lpstr>Plataforma / Elementos Principales</vt:lpstr>
      <vt:lpstr>Plataforma</vt:lpstr>
      <vt:lpstr>Plataforma / Elementos Principales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Modalidad Mixta ULSA Noroeste</dc:title>
  <dc:creator>Marcela Andrade</dc:creator>
  <cp:lastModifiedBy>Celina Gastelum Acosta</cp:lastModifiedBy>
  <cp:revision>90</cp:revision>
  <dcterms:created xsi:type="dcterms:W3CDTF">2016-11-30T00:21:18Z</dcterms:created>
  <dcterms:modified xsi:type="dcterms:W3CDTF">2020-02-07T18:54:29Z</dcterms:modified>
</cp:coreProperties>
</file>